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61" r:id="rId5"/>
    <p:sldId id="262" r:id="rId6"/>
    <p:sldId id="263" r:id="rId7"/>
    <p:sldId id="264" r:id="rId8"/>
    <p:sldId id="265" r:id="rId9"/>
    <p:sldId id="267" r:id="rId10"/>
    <p:sldId id="266" r:id="rId11"/>
    <p:sldId id="268" r:id="rId12"/>
    <p:sldId id="269"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9090" autoAdjust="0"/>
    <p:restoredTop sz="94660"/>
  </p:normalViewPr>
  <p:slideViewPr>
    <p:cSldViewPr snapToGrid="0">
      <p:cViewPr varScale="1">
        <p:scale>
          <a:sx n="103" d="100"/>
          <a:sy n="103" d="100"/>
        </p:scale>
        <p:origin x="114"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50BEB5-BFA2-4C19-929F-0A036800A798}"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6FC8AAC6-73FC-4A1F-9AA2-5694572D698B}">
      <dgm:prSet/>
      <dgm:spPr/>
      <dgm:t>
        <a:bodyPr/>
        <a:lstStyle/>
        <a:p>
          <a:r>
            <a:rPr lang="en-US" dirty="0"/>
            <a:t>MAX: 52 Lee Hill Series Vol. 5 - Belgian Style </a:t>
          </a:r>
          <a:r>
            <a:rPr lang="en-US" dirty="0" err="1"/>
            <a:t>Quadrupel</a:t>
          </a:r>
          <a:r>
            <a:rPr lang="en-US" dirty="0"/>
            <a:t> Ale    </a:t>
          </a:r>
          <a:r>
            <a:rPr lang="en-US" u="sng" dirty="0"/>
            <a:t>12.8% ABV</a:t>
          </a:r>
          <a:r>
            <a:rPr lang="en-US" dirty="0"/>
            <a:t> Boulder , CO</a:t>
          </a:r>
        </a:p>
      </dgm:t>
    </dgm:pt>
    <dgm:pt modelId="{AD3DD670-C7C1-4652-B2A8-DD6B670F556F}" type="parTrans" cxnId="{010ED8BE-FC01-4ABC-8948-41B375402DC4}">
      <dgm:prSet/>
      <dgm:spPr/>
      <dgm:t>
        <a:bodyPr/>
        <a:lstStyle/>
        <a:p>
          <a:endParaRPr lang="en-US"/>
        </a:p>
      </dgm:t>
    </dgm:pt>
    <dgm:pt modelId="{5080EA62-6135-4648-B28E-71B18594C53B}" type="sibTrans" cxnId="{010ED8BE-FC01-4ABC-8948-41B375402DC4}">
      <dgm:prSet/>
      <dgm:spPr/>
      <dgm:t>
        <a:bodyPr/>
        <a:lstStyle/>
        <a:p>
          <a:endParaRPr lang="en-US"/>
        </a:p>
      </dgm:t>
    </dgm:pt>
    <dgm:pt modelId="{A4566051-BFCE-4397-B24C-EF3258BBF404}">
      <dgm:prSet/>
      <dgm:spPr/>
      <dgm:t>
        <a:bodyPr/>
        <a:lstStyle/>
        <a:p>
          <a:r>
            <a:rPr lang="en-US" dirty="0"/>
            <a:t>MOST BITTER: 375 Bitter Bitch Imperial IPA     </a:t>
          </a:r>
          <a:r>
            <a:rPr lang="en-US" u="sng" dirty="0"/>
            <a:t>138 IBU</a:t>
          </a:r>
          <a:r>
            <a:rPr lang="en-US" dirty="0"/>
            <a:t> American Double / Imperial IPA Astoria Brewing Company Astoria    OR</a:t>
          </a:r>
        </a:p>
      </dgm:t>
    </dgm:pt>
    <dgm:pt modelId="{65DD79B2-EC01-4C33-B471-6489BD079621}" type="parTrans" cxnId="{58D55EE4-1091-4C7D-AE88-2588B3FC6B24}">
      <dgm:prSet/>
      <dgm:spPr/>
      <dgm:t>
        <a:bodyPr/>
        <a:lstStyle/>
        <a:p>
          <a:endParaRPr lang="en-US"/>
        </a:p>
      </dgm:t>
    </dgm:pt>
    <dgm:pt modelId="{6C8AA035-E4FC-4102-92D3-C259B72F18A4}" type="sibTrans" cxnId="{58D55EE4-1091-4C7D-AE88-2588B3FC6B24}">
      <dgm:prSet/>
      <dgm:spPr/>
      <dgm:t>
        <a:bodyPr/>
        <a:lstStyle/>
        <a:p>
          <a:endParaRPr lang="en-US"/>
        </a:p>
      </dgm:t>
    </dgm:pt>
    <dgm:pt modelId="{2EBBA671-1304-47CA-80AD-36108395923A}" type="pres">
      <dgm:prSet presAssocID="{4450BEB5-BFA2-4C19-929F-0A036800A798}" presName="linear" presStyleCnt="0">
        <dgm:presLayoutVars>
          <dgm:animLvl val="lvl"/>
          <dgm:resizeHandles val="exact"/>
        </dgm:presLayoutVars>
      </dgm:prSet>
      <dgm:spPr/>
    </dgm:pt>
    <dgm:pt modelId="{DC93D585-D3ED-4C01-AC6E-88F382BCBE70}" type="pres">
      <dgm:prSet presAssocID="{6FC8AAC6-73FC-4A1F-9AA2-5694572D698B}" presName="parentText" presStyleLbl="node1" presStyleIdx="0" presStyleCnt="2">
        <dgm:presLayoutVars>
          <dgm:chMax val="0"/>
          <dgm:bulletEnabled val="1"/>
        </dgm:presLayoutVars>
      </dgm:prSet>
      <dgm:spPr/>
    </dgm:pt>
    <dgm:pt modelId="{5748103C-5154-4C8F-8264-72F29104D791}" type="pres">
      <dgm:prSet presAssocID="{5080EA62-6135-4648-B28E-71B18594C53B}" presName="spacer" presStyleCnt="0"/>
      <dgm:spPr/>
    </dgm:pt>
    <dgm:pt modelId="{DEFB1FF7-0B4D-4492-92ED-AFFB46F1D697}" type="pres">
      <dgm:prSet presAssocID="{A4566051-BFCE-4397-B24C-EF3258BBF404}" presName="parentText" presStyleLbl="node1" presStyleIdx="1" presStyleCnt="2">
        <dgm:presLayoutVars>
          <dgm:chMax val="0"/>
          <dgm:bulletEnabled val="1"/>
        </dgm:presLayoutVars>
      </dgm:prSet>
      <dgm:spPr/>
    </dgm:pt>
  </dgm:ptLst>
  <dgm:cxnLst>
    <dgm:cxn modelId="{AE90D44B-3246-47E6-AD76-11156709CA64}" type="presOf" srcId="{4450BEB5-BFA2-4C19-929F-0A036800A798}" destId="{2EBBA671-1304-47CA-80AD-36108395923A}" srcOrd="0" destOrd="0" presId="urn:microsoft.com/office/officeart/2005/8/layout/vList2"/>
    <dgm:cxn modelId="{56413E74-9A6B-45A6-91AD-F733A0A1DC9F}" type="presOf" srcId="{A4566051-BFCE-4397-B24C-EF3258BBF404}" destId="{DEFB1FF7-0B4D-4492-92ED-AFFB46F1D697}" srcOrd="0" destOrd="0" presId="urn:microsoft.com/office/officeart/2005/8/layout/vList2"/>
    <dgm:cxn modelId="{010ED8BE-FC01-4ABC-8948-41B375402DC4}" srcId="{4450BEB5-BFA2-4C19-929F-0A036800A798}" destId="{6FC8AAC6-73FC-4A1F-9AA2-5694572D698B}" srcOrd="0" destOrd="0" parTransId="{AD3DD670-C7C1-4652-B2A8-DD6B670F556F}" sibTransId="{5080EA62-6135-4648-B28E-71B18594C53B}"/>
    <dgm:cxn modelId="{4D2424CC-98D2-4D58-9F78-5972849A1EB5}" type="presOf" srcId="{6FC8AAC6-73FC-4A1F-9AA2-5694572D698B}" destId="{DC93D585-D3ED-4C01-AC6E-88F382BCBE70}" srcOrd="0" destOrd="0" presId="urn:microsoft.com/office/officeart/2005/8/layout/vList2"/>
    <dgm:cxn modelId="{58D55EE4-1091-4C7D-AE88-2588B3FC6B24}" srcId="{4450BEB5-BFA2-4C19-929F-0A036800A798}" destId="{A4566051-BFCE-4397-B24C-EF3258BBF404}" srcOrd="1" destOrd="0" parTransId="{65DD79B2-EC01-4C33-B471-6489BD079621}" sibTransId="{6C8AA035-E4FC-4102-92D3-C259B72F18A4}"/>
    <dgm:cxn modelId="{DE482F8B-DC38-45CA-B6DD-495F4D20F1FC}" type="presParOf" srcId="{2EBBA671-1304-47CA-80AD-36108395923A}" destId="{DC93D585-D3ED-4C01-AC6E-88F382BCBE70}" srcOrd="0" destOrd="0" presId="urn:microsoft.com/office/officeart/2005/8/layout/vList2"/>
    <dgm:cxn modelId="{E6C5C208-DB79-46D7-B329-8E2B5D884F42}" type="presParOf" srcId="{2EBBA671-1304-47CA-80AD-36108395923A}" destId="{5748103C-5154-4C8F-8264-72F29104D791}" srcOrd="1" destOrd="0" presId="urn:microsoft.com/office/officeart/2005/8/layout/vList2"/>
    <dgm:cxn modelId="{B8CEC0B0-516B-40F3-A9AE-ABDCF5ED6E29}" type="presParOf" srcId="{2EBBA671-1304-47CA-80AD-36108395923A}" destId="{DEFB1FF7-0B4D-4492-92ED-AFFB46F1D697}"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93D585-D3ED-4C01-AC6E-88F382BCBE70}">
      <dsp:nvSpPr>
        <dsp:cNvPr id="0" name=""/>
        <dsp:cNvSpPr/>
      </dsp:nvSpPr>
      <dsp:spPr>
        <a:xfrm>
          <a:off x="0" y="471511"/>
          <a:ext cx="7316836" cy="1609920"/>
        </a:xfrm>
        <a:prstGeom prst="roundRect">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MAX: 52 Lee Hill Series Vol. 5 - Belgian Style </a:t>
          </a:r>
          <a:r>
            <a:rPr lang="en-US" sz="3200" kern="1200" dirty="0" err="1"/>
            <a:t>Quadrupel</a:t>
          </a:r>
          <a:r>
            <a:rPr lang="en-US" sz="3200" kern="1200" dirty="0"/>
            <a:t> Ale    </a:t>
          </a:r>
          <a:r>
            <a:rPr lang="en-US" sz="3200" u="sng" kern="1200" dirty="0"/>
            <a:t>12.8% ABV</a:t>
          </a:r>
          <a:r>
            <a:rPr lang="en-US" sz="3200" kern="1200" dirty="0"/>
            <a:t> Boulder , CO</a:t>
          </a:r>
        </a:p>
      </dsp:txBody>
      <dsp:txXfrm>
        <a:off x="78590" y="550101"/>
        <a:ext cx="7159656" cy="1452740"/>
      </dsp:txXfrm>
    </dsp:sp>
    <dsp:sp modelId="{DEFB1FF7-0B4D-4492-92ED-AFFB46F1D697}">
      <dsp:nvSpPr>
        <dsp:cNvPr id="0" name=""/>
        <dsp:cNvSpPr/>
      </dsp:nvSpPr>
      <dsp:spPr>
        <a:xfrm>
          <a:off x="0" y="2173592"/>
          <a:ext cx="7316836" cy="1609920"/>
        </a:xfrm>
        <a:prstGeom prst="roundRect">
          <a:avLst/>
        </a:prstGeom>
        <a:gradFill rotWithShape="0">
          <a:gsLst>
            <a:gs pos="0">
              <a:schemeClr val="accent5">
                <a:hueOff val="-3308557"/>
                <a:satOff val="-17770"/>
                <a:lumOff val="6078"/>
                <a:alphaOff val="0"/>
                <a:tint val="94000"/>
                <a:satMod val="105000"/>
                <a:lumMod val="102000"/>
              </a:schemeClr>
            </a:gs>
            <a:gs pos="100000">
              <a:schemeClr val="accent5">
                <a:hueOff val="-3308557"/>
                <a:satOff val="-17770"/>
                <a:lumOff val="6078"/>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MOST BITTER: 375 Bitter Bitch Imperial IPA     </a:t>
          </a:r>
          <a:r>
            <a:rPr lang="en-US" sz="3200" u="sng" kern="1200" dirty="0"/>
            <a:t>138 IBU</a:t>
          </a:r>
          <a:r>
            <a:rPr lang="en-US" sz="3200" kern="1200" dirty="0"/>
            <a:t> American Double / Imperial IPA Astoria Brewing Company Astoria    OR</a:t>
          </a:r>
        </a:p>
      </dsp:txBody>
      <dsp:txXfrm>
        <a:off x="78590" y="2252182"/>
        <a:ext cx="7159656" cy="145274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2/20/2023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2/20/2023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2/20/2023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2/20/2023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2/20/2023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2/20/2023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2/20/2023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2/20/2023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hyperlink" Target="mailto:TODDG@SMU.EDU"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image" Target="../media/image4.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pPr algn="ctr"/>
            <a:r>
              <a:rPr lang="en-US" dirty="0"/>
              <a:t>presentation to </a:t>
            </a:r>
            <a:r>
              <a:rPr lang="en-US" dirty="0" err="1"/>
              <a:t>ceo</a:t>
            </a:r>
            <a:r>
              <a:rPr lang="en-US" dirty="0"/>
              <a:t> and </a:t>
            </a:r>
            <a:r>
              <a:rPr lang="en-US" dirty="0" err="1"/>
              <a:t>cfo</a:t>
            </a:r>
            <a:r>
              <a:rPr lang="en-US" dirty="0"/>
              <a:t> of </a:t>
            </a:r>
            <a:r>
              <a:rPr lang="en-US" dirty="0" err="1"/>
              <a:t>budweiser</a:t>
            </a:r>
            <a:endParaRPr lang="en-US" dirty="0"/>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analysis of beers, breweries, ABV &amp; IBU</a:t>
            </a:r>
          </a:p>
          <a:p>
            <a:pPr algn="ctr"/>
            <a:r>
              <a:rPr lang="en-US" dirty="0"/>
              <a:t>Todd garner DS6306 – Study case 1</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7EBFD-919E-F2A0-9AA0-76B54D611347}"/>
              </a:ext>
            </a:extLst>
          </p:cNvPr>
          <p:cNvSpPr>
            <a:spLocks noGrp="1"/>
          </p:cNvSpPr>
          <p:nvPr>
            <p:ph type="title"/>
          </p:nvPr>
        </p:nvSpPr>
        <p:spPr>
          <a:xfrm>
            <a:off x="1141413" y="332078"/>
            <a:ext cx="9905998" cy="1478570"/>
          </a:xfrm>
        </p:spPr>
        <p:txBody>
          <a:bodyPr/>
          <a:lstStyle/>
          <a:p>
            <a:pPr algn="ctr"/>
            <a:r>
              <a:rPr lang="en-US" dirty="0"/>
              <a:t>THANK YOU!!!</a:t>
            </a:r>
          </a:p>
        </p:txBody>
      </p:sp>
      <p:sp>
        <p:nvSpPr>
          <p:cNvPr id="3" name="Content Placeholder 2">
            <a:extLst>
              <a:ext uri="{FF2B5EF4-FFF2-40B4-BE49-F238E27FC236}">
                <a16:creationId xmlns:a16="http://schemas.microsoft.com/office/drawing/2014/main" id="{3FD00A96-4E59-119A-8905-A79474637E7E}"/>
              </a:ext>
            </a:extLst>
          </p:cNvPr>
          <p:cNvSpPr>
            <a:spLocks noGrp="1"/>
          </p:cNvSpPr>
          <p:nvPr>
            <p:ph idx="1"/>
          </p:nvPr>
        </p:nvSpPr>
        <p:spPr/>
        <p:txBody>
          <a:bodyPr>
            <a:normAutofit fontScale="92500" lnSpcReduction="10000"/>
          </a:bodyPr>
          <a:lstStyle/>
          <a:p>
            <a:pPr marL="0" indent="0" algn="ctr">
              <a:buNone/>
            </a:pPr>
            <a:r>
              <a:rPr lang="en-US" dirty="0"/>
              <a:t>THANK YOU FOR YOUR TIME AND YOUR BUSINESS!!!!</a:t>
            </a:r>
          </a:p>
          <a:p>
            <a:pPr marL="0" indent="0" algn="ctr">
              <a:buNone/>
            </a:pPr>
            <a:endParaRPr lang="en-US" dirty="0"/>
          </a:p>
          <a:p>
            <a:pPr marL="0" indent="0" algn="ctr">
              <a:buNone/>
            </a:pPr>
            <a:r>
              <a:rPr lang="en-US" dirty="0"/>
              <a:t>MORE TO COME NEXT WEEK!</a:t>
            </a:r>
          </a:p>
          <a:p>
            <a:pPr marL="0" indent="0" algn="ctr">
              <a:buNone/>
            </a:pPr>
            <a:endParaRPr lang="en-US" dirty="0"/>
          </a:p>
          <a:p>
            <a:pPr marL="0" indent="0" algn="ctr">
              <a:buNone/>
            </a:pPr>
            <a:r>
              <a:rPr lang="en-US" dirty="0"/>
              <a:t>TODD GARNER – PINNACLE ECONOMICS, LLC</a:t>
            </a:r>
          </a:p>
          <a:p>
            <a:pPr marL="0" indent="0" algn="ctr">
              <a:buNone/>
            </a:pPr>
            <a:r>
              <a:rPr lang="en-US" dirty="0">
                <a:hlinkClick r:id="rId2"/>
              </a:rPr>
              <a:t>TODDG@SMU.EDU</a:t>
            </a:r>
            <a:endParaRPr lang="en-US" dirty="0"/>
          </a:p>
          <a:p>
            <a:pPr marL="0" indent="0" algn="ctr">
              <a:buNone/>
            </a:pPr>
            <a:r>
              <a:rPr lang="en-US" dirty="0"/>
              <a:t>CASE STUDY 1 – DS 6306</a:t>
            </a:r>
          </a:p>
        </p:txBody>
      </p:sp>
    </p:spTree>
    <p:extLst>
      <p:ext uri="{BB962C8B-B14F-4D97-AF65-F5344CB8AC3E}">
        <p14:creationId xmlns:p14="http://schemas.microsoft.com/office/powerpoint/2010/main" val="1186943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3200" dirty="0"/>
              <a:t>How many breweries per state?</a:t>
            </a:r>
          </a:p>
        </p:txBody>
      </p:sp>
      <p:pic>
        <p:nvPicPr>
          <p:cNvPr id="6" name="Picture 5">
            <a:extLst>
              <a:ext uri="{FF2B5EF4-FFF2-40B4-BE49-F238E27FC236}">
                <a16:creationId xmlns:a16="http://schemas.microsoft.com/office/drawing/2014/main" id="{26E7B801-EC17-01AF-F227-26E514ADE429}"/>
              </a:ext>
            </a:extLst>
          </p:cNvPr>
          <p:cNvPicPr>
            <a:picLocks noChangeAspect="1"/>
          </p:cNvPicPr>
          <p:nvPr/>
        </p:nvPicPr>
        <p:blipFill>
          <a:blip r:embed="rId5"/>
          <a:stretch>
            <a:fillRect/>
          </a:stretch>
        </p:blipFill>
        <p:spPr>
          <a:xfrm>
            <a:off x="216617" y="1530350"/>
            <a:ext cx="7163237" cy="3607619"/>
          </a:xfrm>
          <a:prstGeom prst="rect">
            <a:avLst/>
          </a:prstGeom>
        </p:spPr>
      </p:pic>
      <p:pic>
        <p:nvPicPr>
          <p:cNvPr id="16" name="Content Placeholder 15">
            <a:extLst>
              <a:ext uri="{FF2B5EF4-FFF2-40B4-BE49-F238E27FC236}">
                <a16:creationId xmlns:a16="http://schemas.microsoft.com/office/drawing/2014/main" id="{11D1C356-7ECE-696E-20E9-A2AD38739371}"/>
              </a:ext>
            </a:extLst>
          </p:cNvPr>
          <p:cNvPicPr>
            <a:picLocks noGrp="1" noChangeAspect="1"/>
          </p:cNvPicPr>
          <p:nvPr>
            <p:ph idx="1"/>
          </p:nvPr>
        </p:nvPicPr>
        <p:blipFill>
          <a:blip r:embed="rId6"/>
          <a:stretch>
            <a:fillRect/>
          </a:stretch>
        </p:blipFill>
        <p:spPr>
          <a:xfrm>
            <a:off x="7783227" y="2393157"/>
            <a:ext cx="3998196" cy="1637506"/>
          </a:xfrm>
          <a:prstGeom prst="rect">
            <a:avLst/>
          </a:prstGeom>
        </p:spPr>
      </p:pic>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16780-FA4D-B4DC-3912-D57177125F29}"/>
              </a:ext>
            </a:extLst>
          </p:cNvPr>
          <p:cNvSpPr>
            <a:spLocks noGrp="1"/>
          </p:cNvSpPr>
          <p:nvPr>
            <p:ph type="title"/>
          </p:nvPr>
        </p:nvSpPr>
        <p:spPr>
          <a:xfrm>
            <a:off x="1141413" y="249402"/>
            <a:ext cx="9905998" cy="723721"/>
          </a:xfrm>
        </p:spPr>
        <p:txBody>
          <a:bodyPr/>
          <a:lstStyle/>
          <a:p>
            <a:r>
              <a:rPr lang="en-US" dirty="0"/>
              <a:t>addressing the missing data</a:t>
            </a:r>
          </a:p>
        </p:txBody>
      </p:sp>
      <p:sp>
        <p:nvSpPr>
          <p:cNvPr id="3" name="Content Placeholder 2">
            <a:extLst>
              <a:ext uri="{FF2B5EF4-FFF2-40B4-BE49-F238E27FC236}">
                <a16:creationId xmlns:a16="http://schemas.microsoft.com/office/drawing/2014/main" id="{DBB8E4EE-676C-9206-235E-DB32A1DD52B9}"/>
              </a:ext>
            </a:extLst>
          </p:cNvPr>
          <p:cNvSpPr>
            <a:spLocks noGrp="1"/>
          </p:cNvSpPr>
          <p:nvPr>
            <p:ph idx="1"/>
          </p:nvPr>
        </p:nvSpPr>
        <p:spPr>
          <a:xfrm>
            <a:off x="1040744" y="973123"/>
            <a:ext cx="9905999" cy="4605556"/>
          </a:xfrm>
        </p:spPr>
        <p:txBody>
          <a:bodyPr>
            <a:normAutofit fontScale="92500" lnSpcReduction="10000"/>
          </a:bodyPr>
          <a:lstStyle/>
          <a:p>
            <a:r>
              <a:rPr lang="en-US" dirty="0"/>
              <a:t>1005 missing IBU values – 2,410 total data observations:  </a:t>
            </a:r>
          </a:p>
          <a:p>
            <a:r>
              <a:rPr lang="en-US" b="1" i="1" dirty="0"/>
              <a:t>"IBUs are really interesting, but for the most part, we try not to emphasize them too much in anything consumer-facing,” said Gonzalez. “It’s not really relevant to your enjoyment of the product, and we’re constantly hearing about IBUs across the industry being used an important stat when describing beer. Stone uses IBUs as an important quality control too, like most breweries, and while the consumer certainly wants to see it, we’re not making new beers to hit a certain IBU threshold.”</a:t>
            </a:r>
          </a:p>
          <a:p>
            <a:r>
              <a:rPr lang="en-US" dirty="0"/>
              <a:t>Conclusion:  IBU is important for Brewers, but not particularly relevant to the consumer.  </a:t>
            </a:r>
          </a:p>
          <a:p>
            <a:r>
              <a:rPr lang="en-US" dirty="0"/>
              <a:t>Result:  I’ve taken the average of the data set and inserted that value in the missing data so as not to skew the data averages.  </a:t>
            </a:r>
          </a:p>
        </p:txBody>
      </p:sp>
    </p:spTree>
    <p:extLst>
      <p:ext uri="{BB962C8B-B14F-4D97-AF65-F5344CB8AC3E}">
        <p14:creationId xmlns:p14="http://schemas.microsoft.com/office/powerpoint/2010/main" val="2520118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5FF0F-190E-CE48-1955-976327C1EE36}"/>
              </a:ext>
            </a:extLst>
          </p:cNvPr>
          <p:cNvSpPr>
            <a:spLocks noGrp="1"/>
          </p:cNvSpPr>
          <p:nvPr>
            <p:ph type="title"/>
          </p:nvPr>
        </p:nvSpPr>
        <p:spPr>
          <a:xfrm>
            <a:off x="1141413" y="618518"/>
            <a:ext cx="9905998" cy="664998"/>
          </a:xfrm>
        </p:spPr>
        <p:txBody>
          <a:bodyPr/>
          <a:lstStyle/>
          <a:p>
            <a:r>
              <a:rPr lang="en-US" dirty="0"/>
              <a:t>Address the missing data</a:t>
            </a:r>
          </a:p>
        </p:txBody>
      </p:sp>
      <p:sp>
        <p:nvSpPr>
          <p:cNvPr id="3" name="Content Placeholder 2">
            <a:extLst>
              <a:ext uri="{FF2B5EF4-FFF2-40B4-BE49-F238E27FC236}">
                <a16:creationId xmlns:a16="http://schemas.microsoft.com/office/drawing/2014/main" id="{7FC6D927-1E98-92C1-9B86-F998916B9587}"/>
              </a:ext>
            </a:extLst>
          </p:cNvPr>
          <p:cNvSpPr>
            <a:spLocks noGrp="1"/>
          </p:cNvSpPr>
          <p:nvPr>
            <p:ph idx="1"/>
          </p:nvPr>
        </p:nvSpPr>
        <p:spPr>
          <a:xfrm>
            <a:off x="1141411" y="1452532"/>
            <a:ext cx="9905999" cy="3541714"/>
          </a:xfrm>
        </p:spPr>
        <p:txBody>
          <a:bodyPr/>
          <a:lstStyle/>
          <a:p>
            <a:r>
              <a:rPr lang="en-US" dirty="0"/>
              <a:t>Missing values ABV: 62 values out of 2,410 observations.</a:t>
            </a:r>
          </a:p>
          <a:p>
            <a:r>
              <a:rPr lang="en-US" dirty="0"/>
              <a:t>2.5% of the data is missing</a:t>
            </a:r>
          </a:p>
          <a:p>
            <a:r>
              <a:rPr lang="en-US" dirty="0"/>
              <a:t>Conclusion: likely randomly missing data.</a:t>
            </a:r>
          </a:p>
          <a:p>
            <a:r>
              <a:rPr lang="en-US" dirty="0"/>
              <a:t>Result: Given extended time, determine what the values are by looking on company web sites.</a:t>
            </a:r>
          </a:p>
          <a:p>
            <a:r>
              <a:rPr lang="en-US" dirty="0"/>
              <a:t>Temp Solution:  Set them equal to the mean of the data present</a:t>
            </a:r>
          </a:p>
        </p:txBody>
      </p:sp>
    </p:spTree>
    <p:extLst>
      <p:ext uri="{BB962C8B-B14F-4D97-AF65-F5344CB8AC3E}">
        <p14:creationId xmlns:p14="http://schemas.microsoft.com/office/powerpoint/2010/main" val="8335477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D1C7D-B2FA-3A41-1EDC-442BF4179C8B}"/>
              </a:ext>
            </a:extLst>
          </p:cNvPr>
          <p:cNvSpPr>
            <a:spLocks noGrp="1"/>
          </p:cNvSpPr>
          <p:nvPr>
            <p:ph type="title"/>
          </p:nvPr>
        </p:nvSpPr>
        <p:spPr>
          <a:xfrm>
            <a:off x="1141413" y="332193"/>
            <a:ext cx="9905998" cy="666054"/>
          </a:xfrm>
        </p:spPr>
        <p:txBody>
          <a:bodyPr/>
          <a:lstStyle/>
          <a:p>
            <a:r>
              <a:rPr lang="en-US" dirty="0"/>
              <a:t>median values for abv and </a:t>
            </a:r>
            <a:r>
              <a:rPr lang="en-US" dirty="0" err="1"/>
              <a:t>ibu</a:t>
            </a:r>
            <a:r>
              <a:rPr lang="en-US" dirty="0"/>
              <a:t> by state</a:t>
            </a:r>
          </a:p>
        </p:txBody>
      </p:sp>
      <p:sp>
        <p:nvSpPr>
          <p:cNvPr id="3" name="Content Placeholder 2">
            <a:extLst>
              <a:ext uri="{FF2B5EF4-FFF2-40B4-BE49-F238E27FC236}">
                <a16:creationId xmlns:a16="http://schemas.microsoft.com/office/drawing/2014/main" id="{9CFA06EA-3561-8A7A-07C3-16758F29571B}"/>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82694689-C9D3-5B09-14FC-2B33A3005F22}"/>
              </a:ext>
            </a:extLst>
          </p:cNvPr>
          <p:cNvPicPr>
            <a:picLocks noChangeAspect="1"/>
          </p:cNvPicPr>
          <p:nvPr/>
        </p:nvPicPr>
        <p:blipFill>
          <a:blip r:embed="rId2"/>
          <a:stretch>
            <a:fillRect/>
          </a:stretch>
        </p:blipFill>
        <p:spPr>
          <a:xfrm>
            <a:off x="847725" y="1099844"/>
            <a:ext cx="10496550" cy="5286375"/>
          </a:xfrm>
          <a:prstGeom prst="rect">
            <a:avLst/>
          </a:prstGeom>
        </p:spPr>
      </p:pic>
    </p:spTree>
    <p:extLst>
      <p:ext uri="{BB962C8B-B14F-4D97-AF65-F5344CB8AC3E}">
        <p14:creationId xmlns:p14="http://schemas.microsoft.com/office/powerpoint/2010/main" val="186999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2"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0"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1"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2"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3"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5"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6"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7"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8"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29"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0"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1"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2"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3"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4"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5"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6"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7"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8"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40"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42" name="Rectangle 41">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45"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46"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7"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8"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9"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0"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1"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2"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3"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4"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5"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6"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57"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8"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9"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0"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1"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62"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3"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4"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5"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6"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7"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8"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9"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70"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71"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73"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F3F322C-98AD-F559-1890-27B6A324202C}"/>
              </a:ext>
            </a:extLst>
          </p:cNvPr>
          <p:cNvSpPr>
            <a:spLocks noGrp="1"/>
          </p:cNvSpPr>
          <p:nvPr>
            <p:ph type="title"/>
          </p:nvPr>
        </p:nvSpPr>
        <p:spPr>
          <a:xfrm>
            <a:off x="853330" y="1134681"/>
            <a:ext cx="2743310" cy="4255025"/>
          </a:xfrm>
        </p:spPr>
        <p:txBody>
          <a:bodyPr>
            <a:normAutofit/>
          </a:bodyPr>
          <a:lstStyle/>
          <a:p>
            <a:r>
              <a:rPr lang="en-US">
                <a:solidFill>
                  <a:srgbClr val="FFFFFF"/>
                </a:solidFill>
              </a:rPr>
              <a:t>Max ABV &amp; most bitter IBU beers</a:t>
            </a:r>
          </a:p>
        </p:txBody>
      </p:sp>
      <p:graphicFrame>
        <p:nvGraphicFramePr>
          <p:cNvPr id="5" name="Content Placeholder 2">
            <a:extLst>
              <a:ext uri="{FF2B5EF4-FFF2-40B4-BE49-F238E27FC236}">
                <a16:creationId xmlns:a16="http://schemas.microsoft.com/office/drawing/2014/main" id="{A84ED589-0DCC-6D0C-2F6A-AD5DDB9C601D}"/>
              </a:ext>
            </a:extLst>
          </p:cNvPr>
          <p:cNvGraphicFramePr>
            <a:graphicFrameLocks noGrp="1"/>
          </p:cNvGraphicFramePr>
          <p:nvPr>
            <p:ph idx="1"/>
            <p:extLst>
              <p:ext uri="{D42A27DB-BD31-4B8C-83A1-F6EECF244321}">
                <p14:modId xmlns:p14="http://schemas.microsoft.com/office/powerpoint/2010/main" val="343556676"/>
              </p:ext>
            </p:extLst>
          </p:nvPr>
        </p:nvGraphicFramePr>
        <p:xfrm>
          <a:off x="4662189" y="1134682"/>
          <a:ext cx="7316836" cy="42550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10449494"/>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5" name="Group 14">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7"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9"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4"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2"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3"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6" name="Group 15">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7"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55"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E98FCEF-B6C7-05D3-624A-5011B71790C3}"/>
              </a:ext>
            </a:extLst>
          </p:cNvPr>
          <p:cNvSpPr>
            <a:spLocks noGrp="1"/>
          </p:cNvSpPr>
          <p:nvPr>
            <p:ph type="title"/>
          </p:nvPr>
        </p:nvSpPr>
        <p:spPr>
          <a:xfrm>
            <a:off x="8018032" y="1062528"/>
            <a:ext cx="3281003" cy="1478570"/>
          </a:xfrm>
        </p:spPr>
        <p:txBody>
          <a:bodyPr anchor="b">
            <a:normAutofit fontScale="90000"/>
          </a:bodyPr>
          <a:lstStyle/>
          <a:p>
            <a:r>
              <a:rPr lang="en-US" sz="2800" dirty="0">
                <a:solidFill>
                  <a:srgbClr val="FFFFFF"/>
                </a:solidFill>
              </a:rPr>
              <a:t>Comments on summary statistics and distribution Alcohol by volume for beers</a:t>
            </a:r>
          </a:p>
        </p:txBody>
      </p:sp>
      <p:sp useBgFill="1">
        <p:nvSpPr>
          <p:cNvPr id="57"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7DE1FAA2-262A-F1EE-7CCF-1C4017ED40D9}"/>
              </a:ext>
            </a:extLst>
          </p:cNvPr>
          <p:cNvSpPr>
            <a:spLocks noGrp="1"/>
          </p:cNvSpPr>
          <p:nvPr>
            <p:ph idx="1"/>
          </p:nvPr>
        </p:nvSpPr>
        <p:spPr>
          <a:xfrm>
            <a:off x="8036041" y="2799947"/>
            <a:ext cx="3281004" cy="3541714"/>
          </a:xfrm>
        </p:spPr>
        <p:txBody>
          <a:bodyPr>
            <a:normAutofit/>
          </a:bodyPr>
          <a:lstStyle/>
          <a:p>
            <a:r>
              <a:rPr lang="en-US" sz="1800" dirty="0">
                <a:solidFill>
                  <a:srgbClr val="FFFFFF"/>
                </a:solidFill>
              </a:rPr>
              <a:t>MIN: 		0.10%</a:t>
            </a:r>
          </a:p>
          <a:p>
            <a:r>
              <a:rPr lang="en-US" sz="1800" dirty="0">
                <a:solidFill>
                  <a:srgbClr val="FFFFFF"/>
                </a:solidFill>
              </a:rPr>
              <a:t>MAX:		12.8%</a:t>
            </a:r>
          </a:p>
          <a:p>
            <a:r>
              <a:rPr lang="en-US" sz="1800" dirty="0">
                <a:solidFill>
                  <a:srgbClr val="FFFFFF"/>
                </a:solidFill>
              </a:rPr>
              <a:t>MEAN:		5.977%</a:t>
            </a:r>
          </a:p>
          <a:p>
            <a:r>
              <a:rPr lang="en-US" sz="1800" dirty="0">
                <a:solidFill>
                  <a:srgbClr val="FFFFFF"/>
                </a:solidFill>
              </a:rPr>
              <a:t>MEDIAN: 	5.7%</a:t>
            </a:r>
          </a:p>
        </p:txBody>
      </p:sp>
      <p:pic>
        <p:nvPicPr>
          <p:cNvPr id="7" name="Picture 6">
            <a:extLst>
              <a:ext uri="{FF2B5EF4-FFF2-40B4-BE49-F238E27FC236}">
                <a16:creationId xmlns:a16="http://schemas.microsoft.com/office/drawing/2014/main" id="{2A4D25FB-6945-7DEB-F5F8-640B8EF27D70}"/>
              </a:ext>
            </a:extLst>
          </p:cNvPr>
          <p:cNvPicPr>
            <a:picLocks noChangeAspect="1"/>
          </p:cNvPicPr>
          <p:nvPr/>
        </p:nvPicPr>
        <p:blipFill>
          <a:blip r:embed="rId3"/>
          <a:stretch>
            <a:fillRect/>
          </a:stretch>
        </p:blipFill>
        <p:spPr>
          <a:xfrm>
            <a:off x="1046031" y="1696597"/>
            <a:ext cx="6347490" cy="3196785"/>
          </a:xfrm>
          <a:prstGeom prst="rect">
            <a:avLst/>
          </a:prstGeom>
        </p:spPr>
      </p:pic>
    </p:spTree>
    <p:extLst>
      <p:ext uri="{BB962C8B-B14F-4D97-AF65-F5344CB8AC3E}">
        <p14:creationId xmlns:p14="http://schemas.microsoft.com/office/powerpoint/2010/main" val="1393055441"/>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63F2C-03E4-F5DB-1318-8ED11467C8DA}"/>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AA1839A3-1FC6-04AB-0B60-E95166297C3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D758C0F-9002-7E26-953D-D8F2C61B23E9}"/>
              </a:ext>
            </a:extLst>
          </p:cNvPr>
          <p:cNvPicPr>
            <a:picLocks noChangeAspect="1"/>
          </p:cNvPicPr>
          <p:nvPr/>
        </p:nvPicPr>
        <p:blipFill>
          <a:blip r:embed="rId2"/>
          <a:stretch>
            <a:fillRect/>
          </a:stretch>
        </p:blipFill>
        <p:spPr>
          <a:xfrm>
            <a:off x="847725" y="785812"/>
            <a:ext cx="10496550" cy="5286375"/>
          </a:xfrm>
          <a:prstGeom prst="rect">
            <a:avLst/>
          </a:prstGeom>
        </p:spPr>
      </p:pic>
    </p:spTree>
    <p:extLst>
      <p:ext uri="{BB962C8B-B14F-4D97-AF65-F5344CB8AC3E}">
        <p14:creationId xmlns:p14="http://schemas.microsoft.com/office/powerpoint/2010/main" val="3934279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BE77-A208-D7CD-52BC-C046A04D562A}"/>
              </a:ext>
            </a:extLst>
          </p:cNvPr>
          <p:cNvSpPr>
            <a:spLocks noGrp="1"/>
          </p:cNvSpPr>
          <p:nvPr>
            <p:ph type="title"/>
          </p:nvPr>
        </p:nvSpPr>
        <p:spPr>
          <a:xfrm>
            <a:off x="1141413" y="188859"/>
            <a:ext cx="9905998" cy="835709"/>
          </a:xfrm>
        </p:spPr>
        <p:txBody>
          <a:bodyPr/>
          <a:lstStyle/>
          <a:p>
            <a:r>
              <a:rPr lang="en-US" dirty="0"/>
              <a:t>relationship between abv and </a:t>
            </a:r>
            <a:r>
              <a:rPr lang="en-US" dirty="0" err="1"/>
              <a:t>ibu</a:t>
            </a:r>
            <a:endParaRPr lang="en-US" dirty="0"/>
          </a:p>
        </p:txBody>
      </p:sp>
      <p:sp>
        <p:nvSpPr>
          <p:cNvPr id="3" name="Content Placeholder 2">
            <a:extLst>
              <a:ext uri="{FF2B5EF4-FFF2-40B4-BE49-F238E27FC236}">
                <a16:creationId xmlns:a16="http://schemas.microsoft.com/office/drawing/2014/main" id="{89C748EE-CB59-1C58-6594-E24DE804E3A8}"/>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FBE7A8B2-2847-01D1-D2CC-8BD9E5200BA7}"/>
              </a:ext>
            </a:extLst>
          </p:cNvPr>
          <p:cNvPicPr>
            <a:picLocks noChangeAspect="1"/>
          </p:cNvPicPr>
          <p:nvPr/>
        </p:nvPicPr>
        <p:blipFill>
          <a:blip r:embed="rId2"/>
          <a:stretch>
            <a:fillRect/>
          </a:stretch>
        </p:blipFill>
        <p:spPr>
          <a:xfrm>
            <a:off x="847725" y="1127336"/>
            <a:ext cx="10496550" cy="5286375"/>
          </a:xfrm>
          <a:prstGeom prst="rect">
            <a:avLst/>
          </a:prstGeom>
        </p:spPr>
      </p:pic>
    </p:spTree>
    <p:extLst>
      <p:ext uri="{BB962C8B-B14F-4D97-AF65-F5344CB8AC3E}">
        <p14:creationId xmlns:p14="http://schemas.microsoft.com/office/powerpoint/2010/main" val="153716882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1042</TotalTime>
  <Words>369</Words>
  <Application>Microsoft Office PowerPoint</Application>
  <PresentationFormat>Widescreen</PresentationFormat>
  <Paragraphs>33</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Tw Cen MT</vt:lpstr>
      <vt:lpstr>Circuit</vt:lpstr>
      <vt:lpstr>presentation to ceo and cfo of budweiser</vt:lpstr>
      <vt:lpstr>How many breweries per state?</vt:lpstr>
      <vt:lpstr>addressing the missing data</vt:lpstr>
      <vt:lpstr>Address the missing data</vt:lpstr>
      <vt:lpstr>median values for abv and ibu by state</vt:lpstr>
      <vt:lpstr>Max ABV &amp; most bitter IBU beers</vt:lpstr>
      <vt:lpstr>Comments on summary statistics and distribution Alcohol by volume for beers</vt:lpstr>
      <vt:lpstr>PowerPoint Presentation</vt:lpstr>
      <vt:lpstr>relationship between abv and ibu</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to Anheiser Busch – CEO/CFO</dc:title>
  <dc:creator>Todd Garner</dc:creator>
  <cp:lastModifiedBy>Todd Garner</cp:lastModifiedBy>
  <cp:revision>2</cp:revision>
  <dcterms:created xsi:type="dcterms:W3CDTF">2023-02-21T00:06:48Z</dcterms:created>
  <dcterms:modified xsi:type="dcterms:W3CDTF">2023-02-21T17:29:29Z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